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98" r:id="rId3"/>
    <p:sldId id="260" r:id="rId4"/>
    <p:sldId id="261" r:id="rId5"/>
    <p:sldId id="262" r:id="rId6"/>
    <p:sldId id="263" r:id="rId7"/>
    <p:sldId id="264" r:id="rId8"/>
    <p:sldId id="265" r:id="rId9"/>
    <p:sldId id="266" r:id="rId10"/>
    <p:sldId id="267" r:id="rId11"/>
    <p:sldId id="271" r:id="rId12"/>
    <p:sldId id="259" r:id="rId13"/>
    <p:sldId id="268" r:id="rId14"/>
    <p:sldId id="272" r:id="rId15"/>
    <p:sldId id="283" r:id="rId16"/>
    <p:sldId id="284" r:id="rId17"/>
    <p:sldId id="269" r:id="rId18"/>
    <p:sldId id="270"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5" autoAdjust="0"/>
    <p:restoredTop sz="94660"/>
  </p:normalViewPr>
  <p:slideViewPr>
    <p:cSldViewPr snapToGrid="0">
      <p:cViewPr varScale="1">
        <p:scale>
          <a:sx n="67" d="100"/>
          <a:sy n="67" d="100"/>
        </p:scale>
        <p:origin x="60" y="6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61A7044D-D6AE-4DF5-8479-E321B0ED393F}" type="datetimeFigureOut">
              <a:rPr lang="en-US" smtClean="0"/>
              <a:t>8/16/2025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1908E0-BD6F-48D9-8ABE-90810C581A0B}" type="slidenum">
              <a:rPr lang="en-US" smtClean="0"/>
              <a:t>‹#›</a:t>
            </a:fld>
            <a:endParaRPr lang="en-US"/>
          </a:p>
        </p:txBody>
      </p:sp>
    </p:spTree>
    <p:extLst>
      <p:ext uri="{BB962C8B-B14F-4D97-AF65-F5344CB8AC3E}">
        <p14:creationId xmlns:p14="http://schemas.microsoft.com/office/powerpoint/2010/main" val="2078303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A7044D-D6AE-4DF5-8479-E321B0ED393F}" type="datetimeFigureOut">
              <a:rPr lang="en-US" smtClean="0"/>
              <a:t>8/16/2025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1908E0-BD6F-48D9-8ABE-90810C581A0B}" type="slidenum">
              <a:rPr lang="en-US" smtClean="0"/>
              <a:t>‹#›</a:t>
            </a:fld>
            <a:endParaRPr lang="en-US"/>
          </a:p>
        </p:txBody>
      </p:sp>
    </p:spTree>
    <p:extLst>
      <p:ext uri="{BB962C8B-B14F-4D97-AF65-F5344CB8AC3E}">
        <p14:creationId xmlns:p14="http://schemas.microsoft.com/office/powerpoint/2010/main" val="3097541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A7044D-D6AE-4DF5-8479-E321B0ED393F}" type="datetimeFigureOut">
              <a:rPr lang="en-US" smtClean="0"/>
              <a:t>8/16/2025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1908E0-BD6F-48D9-8ABE-90810C581A0B}" type="slidenum">
              <a:rPr lang="en-US" smtClean="0"/>
              <a:t>‹#›</a:t>
            </a:fld>
            <a:endParaRPr lang="en-US"/>
          </a:p>
        </p:txBody>
      </p:sp>
    </p:spTree>
    <p:extLst>
      <p:ext uri="{BB962C8B-B14F-4D97-AF65-F5344CB8AC3E}">
        <p14:creationId xmlns:p14="http://schemas.microsoft.com/office/powerpoint/2010/main" val="2037910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A7044D-D6AE-4DF5-8479-E321B0ED393F}" type="datetimeFigureOut">
              <a:rPr lang="en-US" smtClean="0"/>
              <a:t>8/16/2025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1908E0-BD6F-48D9-8ABE-90810C581A0B}"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27625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A7044D-D6AE-4DF5-8479-E321B0ED393F}" type="datetimeFigureOut">
              <a:rPr lang="en-US" smtClean="0"/>
              <a:t>8/16/2025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1908E0-BD6F-48D9-8ABE-90810C581A0B}" type="slidenum">
              <a:rPr lang="en-US" smtClean="0"/>
              <a:t>‹#›</a:t>
            </a:fld>
            <a:endParaRPr lang="en-US"/>
          </a:p>
        </p:txBody>
      </p:sp>
    </p:spTree>
    <p:extLst>
      <p:ext uri="{BB962C8B-B14F-4D97-AF65-F5344CB8AC3E}">
        <p14:creationId xmlns:p14="http://schemas.microsoft.com/office/powerpoint/2010/main" val="2527893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1A7044D-D6AE-4DF5-8479-E321B0ED393F}" type="datetimeFigureOut">
              <a:rPr lang="en-US" smtClean="0"/>
              <a:t>8/16/2025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1908E0-BD6F-48D9-8ABE-90810C581A0B}" type="slidenum">
              <a:rPr lang="en-US" smtClean="0"/>
              <a:t>‹#›</a:t>
            </a:fld>
            <a:endParaRPr lang="en-US"/>
          </a:p>
        </p:txBody>
      </p:sp>
    </p:spTree>
    <p:extLst>
      <p:ext uri="{BB962C8B-B14F-4D97-AF65-F5344CB8AC3E}">
        <p14:creationId xmlns:p14="http://schemas.microsoft.com/office/powerpoint/2010/main" val="3083570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1A7044D-D6AE-4DF5-8479-E321B0ED393F}" type="datetimeFigureOut">
              <a:rPr lang="en-US" smtClean="0"/>
              <a:t>8/16/2025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1908E0-BD6F-48D9-8ABE-90810C581A0B}" type="slidenum">
              <a:rPr lang="en-US" smtClean="0"/>
              <a:t>‹#›</a:t>
            </a:fld>
            <a:endParaRPr lang="en-US"/>
          </a:p>
        </p:txBody>
      </p:sp>
    </p:spTree>
    <p:extLst>
      <p:ext uri="{BB962C8B-B14F-4D97-AF65-F5344CB8AC3E}">
        <p14:creationId xmlns:p14="http://schemas.microsoft.com/office/powerpoint/2010/main" val="617157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A7044D-D6AE-4DF5-8479-E321B0ED393F}" type="datetimeFigureOut">
              <a:rPr lang="en-US" smtClean="0"/>
              <a:t>8/16/2025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908E0-BD6F-48D9-8ABE-90810C581A0B}" type="slidenum">
              <a:rPr lang="en-US" smtClean="0"/>
              <a:t>‹#›</a:t>
            </a:fld>
            <a:endParaRPr lang="en-US"/>
          </a:p>
        </p:txBody>
      </p:sp>
    </p:spTree>
    <p:extLst>
      <p:ext uri="{BB962C8B-B14F-4D97-AF65-F5344CB8AC3E}">
        <p14:creationId xmlns:p14="http://schemas.microsoft.com/office/powerpoint/2010/main" val="1072045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A7044D-D6AE-4DF5-8479-E321B0ED393F}" type="datetimeFigureOut">
              <a:rPr lang="en-US" smtClean="0"/>
              <a:t>8/16/2025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908E0-BD6F-48D9-8ABE-90810C581A0B}" type="slidenum">
              <a:rPr lang="en-US" smtClean="0"/>
              <a:t>‹#›</a:t>
            </a:fld>
            <a:endParaRPr lang="en-US"/>
          </a:p>
        </p:txBody>
      </p:sp>
    </p:spTree>
    <p:extLst>
      <p:ext uri="{BB962C8B-B14F-4D97-AF65-F5344CB8AC3E}">
        <p14:creationId xmlns:p14="http://schemas.microsoft.com/office/powerpoint/2010/main" val="2939300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A7044D-D6AE-4DF5-8479-E321B0ED393F}" type="datetimeFigureOut">
              <a:rPr lang="en-US" smtClean="0"/>
              <a:t>8/16/2025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908E0-BD6F-48D9-8ABE-90810C581A0B}" type="slidenum">
              <a:rPr lang="en-US" smtClean="0"/>
              <a:t>‹#›</a:t>
            </a:fld>
            <a:endParaRPr lang="en-US"/>
          </a:p>
        </p:txBody>
      </p:sp>
    </p:spTree>
    <p:extLst>
      <p:ext uri="{BB962C8B-B14F-4D97-AF65-F5344CB8AC3E}">
        <p14:creationId xmlns:p14="http://schemas.microsoft.com/office/powerpoint/2010/main" val="2952168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1A7044D-D6AE-4DF5-8479-E321B0ED393F}" type="datetimeFigureOut">
              <a:rPr lang="en-US" smtClean="0"/>
              <a:t>8/16/2025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908E0-BD6F-48D9-8ABE-90810C581A0B}" type="slidenum">
              <a:rPr lang="en-US" smtClean="0"/>
              <a:t>‹#›</a:t>
            </a:fld>
            <a:endParaRPr lang="en-US"/>
          </a:p>
        </p:txBody>
      </p:sp>
    </p:spTree>
    <p:extLst>
      <p:ext uri="{BB962C8B-B14F-4D97-AF65-F5344CB8AC3E}">
        <p14:creationId xmlns:p14="http://schemas.microsoft.com/office/powerpoint/2010/main" val="1870354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A7044D-D6AE-4DF5-8479-E321B0ED393F}" type="datetimeFigureOut">
              <a:rPr lang="en-US" smtClean="0"/>
              <a:t>8/16/2025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1908E0-BD6F-48D9-8ABE-90810C581A0B}" type="slidenum">
              <a:rPr lang="en-US" smtClean="0"/>
              <a:t>‹#›</a:t>
            </a:fld>
            <a:endParaRPr lang="en-US"/>
          </a:p>
        </p:txBody>
      </p:sp>
    </p:spTree>
    <p:extLst>
      <p:ext uri="{BB962C8B-B14F-4D97-AF65-F5344CB8AC3E}">
        <p14:creationId xmlns:p14="http://schemas.microsoft.com/office/powerpoint/2010/main" val="3264449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A7044D-D6AE-4DF5-8479-E321B0ED393F}" type="datetimeFigureOut">
              <a:rPr lang="en-US" smtClean="0"/>
              <a:t>8/16/2025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1908E0-BD6F-48D9-8ABE-90810C581A0B}" type="slidenum">
              <a:rPr lang="en-US" smtClean="0"/>
              <a:t>‹#›</a:t>
            </a:fld>
            <a:endParaRPr lang="en-US"/>
          </a:p>
        </p:txBody>
      </p:sp>
    </p:spTree>
    <p:extLst>
      <p:ext uri="{BB962C8B-B14F-4D97-AF65-F5344CB8AC3E}">
        <p14:creationId xmlns:p14="http://schemas.microsoft.com/office/powerpoint/2010/main" val="2296446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A7044D-D6AE-4DF5-8479-E321B0ED393F}" type="datetimeFigureOut">
              <a:rPr lang="en-US" smtClean="0"/>
              <a:t>8/16/2025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1908E0-BD6F-48D9-8ABE-90810C581A0B}" type="slidenum">
              <a:rPr lang="en-US" smtClean="0"/>
              <a:t>‹#›</a:t>
            </a:fld>
            <a:endParaRPr lang="en-US"/>
          </a:p>
        </p:txBody>
      </p:sp>
    </p:spTree>
    <p:extLst>
      <p:ext uri="{BB962C8B-B14F-4D97-AF65-F5344CB8AC3E}">
        <p14:creationId xmlns:p14="http://schemas.microsoft.com/office/powerpoint/2010/main" val="3609392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A7044D-D6AE-4DF5-8479-E321B0ED393F}" type="datetimeFigureOut">
              <a:rPr lang="en-US" smtClean="0"/>
              <a:t>8/16/2025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1908E0-BD6F-48D9-8ABE-90810C581A0B}" type="slidenum">
              <a:rPr lang="en-US" smtClean="0"/>
              <a:t>‹#›</a:t>
            </a:fld>
            <a:endParaRPr lang="en-US"/>
          </a:p>
        </p:txBody>
      </p:sp>
    </p:spTree>
    <p:extLst>
      <p:ext uri="{BB962C8B-B14F-4D97-AF65-F5344CB8AC3E}">
        <p14:creationId xmlns:p14="http://schemas.microsoft.com/office/powerpoint/2010/main" val="3611564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A7044D-D6AE-4DF5-8479-E321B0ED393F}" type="datetimeFigureOut">
              <a:rPr lang="en-US" smtClean="0"/>
              <a:t>8/16/2025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1908E0-BD6F-48D9-8ABE-90810C581A0B}" type="slidenum">
              <a:rPr lang="en-US" smtClean="0"/>
              <a:t>‹#›</a:t>
            </a:fld>
            <a:endParaRPr lang="en-US"/>
          </a:p>
        </p:txBody>
      </p:sp>
    </p:spTree>
    <p:extLst>
      <p:ext uri="{BB962C8B-B14F-4D97-AF65-F5344CB8AC3E}">
        <p14:creationId xmlns:p14="http://schemas.microsoft.com/office/powerpoint/2010/main" val="2259406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A7044D-D6AE-4DF5-8479-E321B0ED393F}" type="datetimeFigureOut">
              <a:rPr lang="en-US" smtClean="0"/>
              <a:t>8/16/2025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1908E0-BD6F-48D9-8ABE-90810C581A0B}" type="slidenum">
              <a:rPr lang="en-US" smtClean="0"/>
              <a:t>‹#›</a:t>
            </a:fld>
            <a:endParaRPr lang="en-US"/>
          </a:p>
        </p:txBody>
      </p:sp>
    </p:spTree>
    <p:extLst>
      <p:ext uri="{BB962C8B-B14F-4D97-AF65-F5344CB8AC3E}">
        <p14:creationId xmlns:p14="http://schemas.microsoft.com/office/powerpoint/2010/main" val="63435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1A7044D-D6AE-4DF5-8479-E321B0ED393F}" type="datetimeFigureOut">
              <a:rPr lang="en-US" smtClean="0"/>
              <a:t>8/16/2025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61908E0-BD6F-48D9-8ABE-90810C581A0B}" type="slidenum">
              <a:rPr lang="en-US" smtClean="0"/>
              <a:t>‹#›</a:t>
            </a:fld>
            <a:endParaRPr lang="en-US"/>
          </a:p>
        </p:txBody>
      </p:sp>
    </p:spTree>
    <p:extLst>
      <p:ext uri="{BB962C8B-B14F-4D97-AF65-F5344CB8AC3E}">
        <p14:creationId xmlns:p14="http://schemas.microsoft.com/office/powerpoint/2010/main" val="25147981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ating in Your 30s as a Man: 6 Realities | EliteSingles | EliteSingles">
            <a:extLst>
              <a:ext uri="{FF2B5EF4-FFF2-40B4-BE49-F238E27FC236}">
                <a16:creationId xmlns:a16="http://schemas.microsoft.com/office/drawing/2014/main" id="{354B51F7-CBC1-7BAA-F1F4-45B9AC558C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657" b="-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32F3E5C-226E-DE35-1B08-43EBE66CE7C3}"/>
              </a:ext>
            </a:extLst>
          </p:cNvPr>
          <p:cNvSpPr>
            <a:spLocks noGrp="1"/>
          </p:cNvSpPr>
          <p:nvPr>
            <p:ph type="ctrTitle"/>
          </p:nvPr>
        </p:nvSpPr>
        <p:spPr>
          <a:xfrm>
            <a:off x="477981" y="1122363"/>
            <a:ext cx="4023360" cy="3204134"/>
          </a:xfrm>
        </p:spPr>
        <p:txBody>
          <a:bodyPr anchor="b">
            <a:normAutofit/>
          </a:bodyPr>
          <a:lstStyle/>
          <a:p>
            <a:pPr algn="l"/>
            <a:r>
              <a:rPr lang="en-US" sz="4800" dirty="0"/>
              <a:t>The Man of God as a Husband</a:t>
            </a:r>
          </a:p>
        </p:txBody>
      </p:sp>
      <p:sp>
        <p:nvSpPr>
          <p:cNvPr id="3" name="Subtitle 2">
            <a:extLst>
              <a:ext uri="{FF2B5EF4-FFF2-40B4-BE49-F238E27FC236}">
                <a16:creationId xmlns:a16="http://schemas.microsoft.com/office/drawing/2014/main" id="{D2E93E3C-5D66-E47E-ECF6-5EFA204372CC}"/>
              </a:ext>
            </a:extLst>
          </p:cNvPr>
          <p:cNvSpPr>
            <a:spLocks noGrp="1"/>
          </p:cNvSpPr>
          <p:nvPr>
            <p:ph type="subTitle" idx="1"/>
          </p:nvPr>
        </p:nvSpPr>
        <p:spPr>
          <a:xfrm>
            <a:off x="397566" y="4988178"/>
            <a:ext cx="4910449" cy="1208141"/>
          </a:xfrm>
        </p:spPr>
        <p:txBody>
          <a:bodyPr>
            <a:noAutofit/>
          </a:bodyPr>
          <a:lstStyle/>
          <a:p>
            <a:pPr algn="l"/>
            <a:r>
              <a:rPr lang="en-US" sz="3600" dirty="0">
                <a:solidFill>
                  <a:schemeClr val="tx1"/>
                </a:solidFill>
              </a:rPr>
              <a:t>Men’s Ministries Training</a:t>
            </a:r>
          </a:p>
          <a:p>
            <a:pPr algn="l"/>
            <a:endParaRPr lang="en-US" sz="2000" dirty="0"/>
          </a:p>
          <a:p>
            <a:pPr algn="l"/>
            <a:endParaRPr lang="en-US" sz="2000" dirty="0"/>
          </a:p>
        </p:txBody>
      </p:sp>
    </p:spTree>
    <p:extLst>
      <p:ext uri="{BB962C8B-B14F-4D97-AF65-F5344CB8AC3E}">
        <p14:creationId xmlns:p14="http://schemas.microsoft.com/office/powerpoint/2010/main" val="413932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61C7E-8804-B7DD-2F68-D9A1C089F1A6}"/>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Foundational Principals</a:t>
            </a:r>
          </a:p>
        </p:txBody>
      </p:sp>
      <p:sp>
        <p:nvSpPr>
          <p:cNvPr id="3" name="Content Placeholder 2">
            <a:extLst>
              <a:ext uri="{FF2B5EF4-FFF2-40B4-BE49-F238E27FC236}">
                <a16:creationId xmlns:a16="http://schemas.microsoft.com/office/drawing/2014/main" id="{85E13DAD-2BA3-B1F7-2583-518AF2D13CA4}"/>
              </a:ext>
            </a:extLst>
          </p:cNvPr>
          <p:cNvSpPr>
            <a:spLocks noGrp="1"/>
          </p:cNvSpPr>
          <p:nvPr>
            <p:ph idx="1"/>
          </p:nvPr>
        </p:nvSpPr>
        <p:spPr/>
        <p:txBody>
          <a:bodyPr>
            <a:normAutofit/>
          </a:bodyPr>
          <a:lstStyle/>
          <a:p>
            <a:pPr marL="514350" indent="-514350">
              <a:buAutoNum type="arabicParenR"/>
            </a:pPr>
            <a:r>
              <a:rPr lang="en-US" sz="4400" dirty="0">
                <a:latin typeface="Times New Roman" panose="02020603050405020304" pitchFamily="18" charset="0"/>
                <a:cs typeface="Times New Roman" panose="02020603050405020304" pitchFamily="18" charset="0"/>
              </a:rPr>
              <a:t>Love and loyalty to God first.</a:t>
            </a:r>
          </a:p>
          <a:p>
            <a:pPr marL="514350" indent="-514350">
              <a:buAutoNum type="arabicParenR"/>
            </a:pPr>
            <a:r>
              <a:rPr lang="en-US" sz="4400" dirty="0">
                <a:latin typeface="Times New Roman" panose="02020603050405020304" pitchFamily="18" charset="0"/>
                <a:cs typeface="Times New Roman" panose="02020603050405020304" pitchFamily="18" charset="0"/>
              </a:rPr>
              <a:t>Preparing the heart for marriage.</a:t>
            </a:r>
          </a:p>
          <a:p>
            <a:pPr marL="514350" indent="-514350">
              <a:buAutoNum type="arabicParenR"/>
            </a:pPr>
            <a:r>
              <a:rPr lang="en-US" sz="4400" dirty="0">
                <a:latin typeface="Times New Roman" panose="02020603050405020304" pitchFamily="18" charset="0"/>
                <a:cs typeface="Times New Roman" panose="02020603050405020304" pitchFamily="18" charset="0"/>
              </a:rPr>
              <a:t>Spiritual beliefs above passion.</a:t>
            </a:r>
          </a:p>
          <a:p>
            <a:pPr marL="514350" indent="-514350">
              <a:buAutoNum type="arabicParenR"/>
            </a:pPr>
            <a:r>
              <a:rPr lang="en-US" sz="4400" dirty="0">
                <a:latin typeface="Times New Roman" panose="02020603050405020304" pitchFamily="18" charset="0"/>
                <a:cs typeface="Times New Roman" panose="02020603050405020304" pitchFamily="18" charset="0"/>
              </a:rPr>
              <a:t>Seeking godly counsel and growth.</a:t>
            </a:r>
          </a:p>
        </p:txBody>
      </p:sp>
    </p:spTree>
    <p:extLst>
      <p:ext uri="{BB962C8B-B14F-4D97-AF65-F5344CB8AC3E}">
        <p14:creationId xmlns:p14="http://schemas.microsoft.com/office/powerpoint/2010/main" val="885664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93A179E-9739-4A6A-BFC0-9792A47FF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68880A-5A0C-0246-1F67-1D9ABE7024F0}"/>
              </a:ext>
            </a:extLst>
          </p:cNvPr>
          <p:cNvSpPr>
            <a:spLocks noGrp="1"/>
          </p:cNvSpPr>
          <p:nvPr>
            <p:ph type="title"/>
          </p:nvPr>
        </p:nvSpPr>
        <p:spPr>
          <a:xfrm>
            <a:off x="838201" y="365125"/>
            <a:ext cx="3478160" cy="1325563"/>
          </a:xfrm>
        </p:spPr>
        <p:txBody>
          <a:bodyPr vert="horz" lIns="91440" tIns="45720" rIns="91440" bIns="45720" rtlCol="0" anchor="ctr">
            <a:normAutofit/>
          </a:bodyPr>
          <a:lstStyle/>
          <a:p>
            <a:endParaRPr lang="en-US" sz="4400"/>
          </a:p>
        </p:txBody>
      </p:sp>
      <p:sp>
        <p:nvSpPr>
          <p:cNvPr id="11" name="Content Placeholder 10">
            <a:extLst>
              <a:ext uri="{FF2B5EF4-FFF2-40B4-BE49-F238E27FC236}">
                <a16:creationId xmlns:a16="http://schemas.microsoft.com/office/drawing/2014/main" id="{4406DD04-94AD-1242-04D5-9E2EE79530C2}"/>
              </a:ext>
            </a:extLst>
          </p:cNvPr>
          <p:cNvSpPr>
            <a:spLocks noGrp="1"/>
          </p:cNvSpPr>
          <p:nvPr>
            <p:ph sz="half" idx="2"/>
          </p:nvPr>
        </p:nvSpPr>
        <p:spPr>
          <a:xfrm>
            <a:off x="656348" y="1825625"/>
            <a:ext cx="3979660" cy="4351338"/>
          </a:xfrm>
        </p:spPr>
        <p:txBody>
          <a:bodyPr vert="horz" lIns="91440" tIns="45720" rIns="91440" bIns="45720" rtlCol="0">
            <a:normAutofit/>
          </a:bodyPr>
          <a:lstStyle/>
          <a:p>
            <a:pPr marL="0" indent="0">
              <a:buNone/>
            </a:pPr>
            <a:r>
              <a:rPr lang="en-US" sz="4000" dirty="0">
                <a:latin typeface="Times New Roman" panose="02020603050405020304" pitchFamily="18" charset="0"/>
                <a:cs typeface="Times New Roman" panose="02020603050405020304" pitchFamily="18" charset="0"/>
              </a:rPr>
              <a:t>Unhappy Couples</a:t>
            </a:r>
          </a:p>
          <a:p>
            <a:pPr marL="0" indent="0">
              <a:buNone/>
            </a:pP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Happy Couples</a:t>
            </a:r>
          </a:p>
        </p:txBody>
      </p:sp>
      <p:sp>
        <p:nvSpPr>
          <p:cNvPr id="16" name="Rounded Rectangle 14">
            <a:extLst>
              <a:ext uri="{FF2B5EF4-FFF2-40B4-BE49-F238E27FC236}">
                <a16:creationId xmlns:a16="http://schemas.microsoft.com/office/drawing/2014/main" id="{64B5D730-0F03-4E18-B5E2-A3AFEE4CB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7601" y="484632"/>
            <a:ext cx="3546267" cy="3525420"/>
          </a:xfrm>
          <a:prstGeom prst="roundRect">
            <a:avLst>
              <a:gd name="adj" fmla="val 2028"/>
            </a:avLst>
          </a:prstGeom>
          <a:solidFill>
            <a:schemeClr val="tx1"/>
          </a:solidFill>
          <a:ln>
            <a:solidFill>
              <a:schemeClr val="accent1">
                <a:shade val="50000"/>
              </a:schemeClr>
            </a:solidFill>
          </a:ln>
          <a:effectLst>
            <a:innerShdw blurRad="127000" dist="127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person and person sitting on a couch&#10;&#10;AI-generated content may be incorrect.">
            <a:extLst>
              <a:ext uri="{FF2B5EF4-FFF2-40B4-BE49-F238E27FC236}">
                <a16:creationId xmlns:a16="http://schemas.microsoft.com/office/drawing/2014/main" id="{CE00CFC0-BA17-0CCC-3B04-E282C56AAF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7504" y="959279"/>
            <a:ext cx="3500393" cy="2336512"/>
          </a:xfrm>
          <a:prstGeom prst="rect">
            <a:avLst/>
          </a:prstGeom>
        </p:spPr>
      </p:pic>
      <p:sp>
        <p:nvSpPr>
          <p:cNvPr id="18" name="Rectangle 17">
            <a:extLst>
              <a:ext uri="{FF2B5EF4-FFF2-40B4-BE49-F238E27FC236}">
                <a16:creationId xmlns:a16="http://schemas.microsoft.com/office/drawing/2014/main" id="{99BCAAE7-0794-4AF7-8A50-AB589BEC9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1263" y="484632"/>
            <a:ext cx="2876095" cy="2022476"/>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9D3435D-9A48-4791-925E-91DC45F793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7602" y="4164379"/>
            <a:ext cx="3546267" cy="2208989"/>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7">
            <a:extLst>
              <a:ext uri="{FF2B5EF4-FFF2-40B4-BE49-F238E27FC236}">
                <a16:creationId xmlns:a16="http://schemas.microsoft.com/office/drawing/2014/main" id="{D1D20898-4E05-4678-AF40-ADD3390C0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1263" y="2661434"/>
            <a:ext cx="2876095" cy="3694916"/>
          </a:xfrm>
          <a:prstGeom prst="roundRect">
            <a:avLst>
              <a:gd name="adj" fmla="val 2028"/>
            </a:avLst>
          </a:prstGeom>
          <a:solidFill>
            <a:schemeClr val="tx1"/>
          </a:solidFill>
          <a:ln>
            <a:solidFill>
              <a:schemeClr val="accent1">
                <a:shade val="50000"/>
              </a:schemeClr>
            </a:solidFill>
          </a:ln>
          <a:effectLst>
            <a:innerShdw blurRad="127000" dist="127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60086DE3-AC1D-160C-280B-DB1850FD35BF}"/>
              </a:ext>
            </a:extLst>
          </p:cNvPr>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9127738" y="2816128"/>
            <a:ext cx="2243358" cy="3360835"/>
          </a:xfrm>
          <a:prstGeom prst="rect">
            <a:avLst/>
          </a:prstGeom>
        </p:spPr>
      </p:pic>
    </p:spTree>
    <p:extLst>
      <p:ext uri="{BB962C8B-B14F-4D97-AF65-F5344CB8AC3E}">
        <p14:creationId xmlns:p14="http://schemas.microsoft.com/office/powerpoint/2010/main" val="1604926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Video 4">
            <a:extLst>
              <a:ext uri="{FF2B5EF4-FFF2-40B4-BE49-F238E27FC236}">
                <a16:creationId xmlns:a16="http://schemas.microsoft.com/office/drawing/2014/main" id="{7B824859-A9F2-DB5A-5D00-CD84A2BDB47F}"/>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284" r="1" b="1"/>
          <a:stretch/>
        </p:blipFill>
        <p:spPr>
          <a:xfrm>
            <a:off x="-3047" y="10"/>
            <a:ext cx="12191999" cy="6857990"/>
          </a:xfrm>
          <a:prstGeom prst="rect">
            <a:avLst/>
          </a:prstGeom>
        </p:spPr>
      </p:pic>
      <p:sp>
        <p:nvSpPr>
          <p:cNvPr id="2" name="Title 1">
            <a:extLst>
              <a:ext uri="{FF2B5EF4-FFF2-40B4-BE49-F238E27FC236}">
                <a16:creationId xmlns:a16="http://schemas.microsoft.com/office/drawing/2014/main" id="{A666B61D-C1DF-BAA1-4851-51D5D626C11A}"/>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5200" dirty="0">
                <a:solidFill>
                  <a:srgbClr val="FFFFFF"/>
                </a:solidFill>
              </a:rPr>
              <a:t>“It is not good for a man to be alone”</a:t>
            </a:r>
            <a:br>
              <a:rPr lang="en-US" sz="5200" dirty="0">
                <a:solidFill>
                  <a:srgbClr val="FFFFFF"/>
                </a:solidFill>
              </a:rPr>
            </a:br>
            <a:r>
              <a:rPr lang="en-US" sz="5200" dirty="0">
                <a:solidFill>
                  <a:srgbClr val="FFFFFF"/>
                </a:solidFill>
              </a:rPr>
              <a:t>Gen. 2:18</a:t>
            </a:r>
          </a:p>
        </p:txBody>
      </p:sp>
      <p:sp>
        <p:nvSpPr>
          <p:cNvPr id="3" name="Subtitle 2">
            <a:extLst>
              <a:ext uri="{FF2B5EF4-FFF2-40B4-BE49-F238E27FC236}">
                <a16:creationId xmlns:a16="http://schemas.microsoft.com/office/drawing/2014/main" id="{CA1D599A-5283-A51C-E1B9-534DA485E802}"/>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endParaRPr lang="en-US">
              <a:solidFill>
                <a:srgbClr val="FFFFFF"/>
              </a:solidFill>
            </a:endParaRPr>
          </a:p>
        </p:txBody>
      </p:sp>
    </p:spTree>
    <p:extLst>
      <p:ext uri="{BB962C8B-B14F-4D97-AF65-F5344CB8AC3E}">
        <p14:creationId xmlns:p14="http://schemas.microsoft.com/office/powerpoint/2010/main" val="348055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mute="1">
                <p:cTn id="12" repeatCount="indefinite" fill="hold" display="0">
                  <p:stCondLst>
                    <p:cond delay="indefinite"/>
                  </p:stCondLst>
                </p:cTn>
                <p:tgtEl>
                  <p:spTgt spid="5"/>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44058-0825-1E2F-8979-677DE6AAC74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AD00FD2-4C22-EB3C-AF79-4EDD3184A5D2}"/>
              </a:ext>
            </a:extLst>
          </p:cNvPr>
          <p:cNvSpPr>
            <a:spLocks noGrp="1"/>
          </p:cNvSpPr>
          <p:nvPr>
            <p:ph idx="1"/>
          </p:nvPr>
        </p:nvSpPr>
        <p:spPr/>
        <p:txBody>
          <a:bodyPr>
            <a:normAutofit/>
          </a:bodyPr>
          <a:lstStyle/>
          <a:p>
            <a:pPr marL="0" indent="0">
              <a:buNone/>
            </a:pPr>
            <a:r>
              <a:rPr lang="en-US" sz="5400" dirty="0">
                <a:latin typeface="Times New Roman" panose="02020603050405020304" pitchFamily="18" charset="0"/>
                <a:cs typeface="Times New Roman" panose="02020603050405020304" pitchFamily="18" charset="0"/>
              </a:rPr>
              <a:t>Soul mates</a:t>
            </a:r>
          </a:p>
          <a:p>
            <a:pPr marL="0" indent="0">
              <a:buNone/>
            </a:pPr>
            <a:endParaRPr lang="en-US" sz="5400" dirty="0">
              <a:latin typeface="Times New Roman" panose="02020603050405020304" pitchFamily="18" charset="0"/>
              <a:cs typeface="Times New Roman" panose="02020603050405020304" pitchFamily="18" charset="0"/>
            </a:endParaRPr>
          </a:p>
          <a:p>
            <a:pPr marL="0" indent="0">
              <a:buNone/>
            </a:pPr>
            <a:r>
              <a:rPr lang="en-US" sz="5400" dirty="0">
                <a:latin typeface="Times New Roman" panose="02020603050405020304" pitchFamily="18" charset="0"/>
                <a:cs typeface="Times New Roman" panose="02020603050405020304" pitchFamily="18" charset="0"/>
              </a:rPr>
              <a:t>You complete me</a:t>
            </a:r>
          </a:p>
        </p:txBody>
      </p:sp>
      <p:pic>
        <p:nvPicPr>
          <p:cNvPr id="4" name="Content Placeholder 4">
            <a:extLst>
              <a:ext uri="{FF2B5EF4-FFF2-40B4-BE49-F238E27FC236}">
                <a16:creationId xmlns:a16="http://schemas.microsoft.com/office/drawing/2014/main" id="{F719682E-4DD4-0EC5-5823-4C6D419913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2642" y="7590080"/>
            <a:ext cx="2979832" cy="1986555"/>
          </a:xfrm>
          <a:prstGeom prst="rect">
            <a:avLst/>
          </a:prstGeom>
        </p:spPr>
      </p:pic>
    </p:spTree>
    <p:extLst>
      <p:ext uri="{BB962C8B-B14F-4D97-AF65-F5344CB8AC3E}">
        <p14:creationId xmlns:p14="http://schemas.microsoft.com/office/powerpoint/2010/main" val="256204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Six Basic Fears</a:t>
            </a:r>
          </a:p>
        </p:txBody>
      </p:sp>
      <p:sp>
        <p:nvSpPr>
          <p:cNvPr id="3" name="Content Placeholder 2"/>
          <p:cNvSpPr>
            <a:spLocks noGrp="1"/>
          </p:cNvSpPr>
          <p:nvPr>
            <p:ph idx="1"/>
          </p:nvPr>
        </p:nvSpPr>
        <p:spPr>
          <a:xfrm>
            <a:off x="713232" y="1600200"/>
            <a:ext cx="10640568" cy="4576763"/>
          </a:xfrm>
        </p:spPr>
        <p:txBody>
          <a:bodyPr>
            <a:normAutofit/>
          </a:bodyPr>
          <a:lstStyle/>
          <a:p>
            <a:pPr marL="514350" indent="-514350">
              <a:buAutoNum type="arabicParenR"/>
            </a:pPr>
            <a:r>
              <a:rPr lang="en-US" sz="4400" dirty="0">
                <a:latin typeface="Times New Roman" panose="02020603050405020304" pitchFamily="18" charset="0"/>
                <a:cs typeface="Times New Roman" panose="02020603050405020304" pitchFamily="18" charset="0"/>
              </a:rPr>
              <a:t>Abandonment</a:t>
            </a:r>
          </a:p>
          <a:p>
            <a:pPr marL="514350" indent="-514350">
              <a:buAutoNum type="arabicParenR"/>
            </a:pPr>
            <a:r>
              <a:rPr lang="en-US" sz="4400" dirty="0">
                <a:latin typeface="Times New Roman" panose="02020603050405020304" pitchFamily="18" charset="0"/>
                <a:cs typeface="Times New Roman" panose="02020603050405020304" pitchFamily="18" charset="0"/>
              </a:rPr>
              <a:t>Rejection</a:t>
            </a:r>
          </a:p>
          <a:p>
            <a:pPr marL="514350" indent="-514350">
              <a:buAutoNum type="arabicParenR"/>
            </a:pPr>
            <a:r>
              <a:rPr lang="en-US" sz="4400" dirty="0">
                <a:latin typeface="Times New Roman" panose="02020603050405020304" pitchFamily="18" charset="0"/>
                <a:cs typeface="Times New Roman" panose="02020603050405020304" pitchFamily="18" charset="0"/>
              </a:rPr>
              <a:t>Unworthiness</a:t>
            </a:r>
          </a:p>
          <a:p>
            <a:pPr marL="514350" indent="-514350">
              <a:buAutoNum type="arabicParenR"/>
            </a:pPr>
            <a:r>
              <a:rPr lang="en-US" sz="4400" dirty="0">
                <a:latin typeface="Times New Roman" panose="02020603050405020304" pitchFamily="18" charset="0"/>
                <a:cs typeface="Times New Roman" panose="02020603050405020304" pitchFamily="18" charset="0"/>
              </a:rPr>
              <a:t>Inadequacy</a:t>
            </a:r>
          </a:p>
          <a:p>
            <a:pPr marL="514350" indent="-514350">
              <a:buAutoNum type="arabicParenR"/>
            </a:pPr>
            <a:r>
              <a:rPr lang="en-US" sz="4400" dirty="0">
                <a:latin typeface="Times New Roman" panose="02020603050405020304" pitchFamily="18" charset="0"/>
                <a:cs typeface="Times New Roman" panose="02020603050405020304" pitchFamily="18" charset="0"/>
              </a:rPr>
              <a:t>Failure</a:t>
            </a:r>
          </a:p>
          <a:p>
            <a:pPr marL="514350" indent="-514350">
              <a:buAutoNum type="arabicParenR"/>
            </a:pPr>
            <a:r>
              <a:rPr lang="en-US" sz="4400" dirty="0">
                <a:latin typeface="Times New Roman" panose="02020603050405020304" pitchFamily="18" charset="0"/>
                <a:cs typeface="Times New Roman" panose="02020603050405020304" pitchFamily="18" charset="0"/>
              </a:rPr>
              <a:t>Inferiority</a:t>
            </a:r>
          </a:p>
        </p:txBody>
      </p:sp>
    </p:spTree>
    <p:extLst>
      <p:ext uri="{BB962C8B-B14F-4D97-AF65-F5344CB8AC3E}">
        <p14:creationId xmlns:p14="http://schemas.microsoft.com/office/powerpoint/2010/main" val="3255778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09EB0-4B43-4138-B391-EB88DF8B8D3D}"/>
              </a:ext>
            </a:extLst>
          </p:cNvPr>
          <p:cNvSpPr>
            <a:spLocks noGrp="1"/>
          </p:cNvSpPr>
          <p:nvPr>
            <p:ph type="title"/>
          </p:nvPr>
        </p:nvSpPr>
        <p:spPr>
          <a:xfrm>
            <a:off x="574157" y="365125"/>
            <a:ext cx="11284689" cy="1216843"/>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Everything would be great if you changed.</a:t>
            </a:r>
          </a:p>
        </p:txBody>
      </p:sp>
      <p:pic>
        <p:nvPicPr>
          <p:cNvPr id="5" name="Content Placeholder 4">
            <a:extLst>
              <a:ext uri="{FF2B5EF4-FFF2-40B4-BE49-F238E27FC236}">
                <a16:creationId xmlns:a16="http://schemas.microsoft.com/office/drawing/2014/main" id="{E125DCB8-7792-4710-8742-6F2A8E53D7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2969" y="1690687"/>
            <a:ext cx="7651895" cy="4991283"/>
          </a:xfrm>
        </p:spPr>
      </p:pic>
    </p:spTree>
    <p:extLst>
      <p:ext uri="{BB962C8B-B14F-4D97-AF65-F5344CB8AC3E}">
        <p14:creationId xmlns:p14="http://schemas.microsoft.com/office/powerpoint/2010/main" val="2258966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40661"/>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I choose to love and accept you as you are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4169" y="1536003"/>
            <a:ext cx="7427398" cy="5321995"/>
          </a:xfrm>
        </p:spPr>
      </p:pic>
    </p:spTree>
    <p:extLst>
      <p:ext uri="{BB962C8B-B14F-4D97-AF65-F5344CB8AC3E}">
        <p14:creationId xmlns:p14="http://schemas.microsoft.com/office/powerpoint/2010/main" val="2676750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10592-D7A5-1750-20A6-02013732B2FE}"/>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Ephesians 5:32, 33</a:t>
            </a:r>
          </a:p>
        </p:txBody>
      </p:sp>
      <p:sp>
        <p:nvSpPr>
          <p:cNvPr id="3" name="Content Placeholder 2">
            <a:extLst>
              <a:ext uri="{FF2B5EF4-FFF2-40B4-BE49-F238E27FC236}">
                <a16:creationId xmlns:a16="http://schemas.microsoft.com/office/drawing/2014/main" id="{DC071637-C336-9D4D-E0E6-1BD220DD28E2}"/>
              </a:ext>
            </a:extLst>
          </p:cNvPr>
          <p:cNvSpPr>
            <a:spLocks noGrp="1"/>
          </p:cNvSpPr>
          <p:nvPr>
            <p:ph idx="1"/>
          </p:nvPr>
        </p:nvSpPr>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“For this reason a man will leave his father and mother and be united to his wife, and the two will become one flesh.”</a:t>
            </a:r>
            <a:r>
              <a:rPr lang="en-US" sz="4000" baseline="30000"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This is a profound mystery—but I am talking about Christ and the church. However, each one of you also must love his wife as he loves himself, and the wife must respect her husband.</a:t>
            </a:r>
          </a:p>
        </p:txBody>
      </p:sp>
    </p:spTree>
    <p:extLst>
      <p:ext uri="{BB962C8B-B14F-4D97-AF65-F5344CB8AC3E}">
        <p14:creationId xmlns:p14="http://schemas.microsoft.com/office/powerpoint/2010/main" val="837366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AF376-D15B-F0DE-9CD1-BCA536B7463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D0176AA-9A50-90A8-191E-CA700E6C07A1}"/>
              </a:ext>
            </a:extLst>
          </p:cNvPr>
          <p:cNvSpPr>
            <a:spLocks noGrp="1"/>
          </p:cNvSpPr>
          <p:nvPr>
            <p:ph idx="1"/>
          </p:nvPr>
        </p:nvSpPr>
        <p:spPr/>
        <p:txBody>
          <a:bodyPr>
            <a:normAutofit/>
          </a:bodyPr>
          <a:lstStyle/>
          <a:p>
            <a:pPr marL="0" indent="0">
              <a:buNone/>
            </a:pPr>
            <a:r>
              <a:rPr lang="en-US" sz="4800" dirty="0">
                <a:latin typeface="Times New Roman" panose="02020603050405020304" pitchFamily="18" charset="0"/>
                <a:cs typeface="Times New Roman" panose="02020603050405020304" pitchFamily="18" charset="0"/>
              </a:rPr>
              <a:t>Adore</a:t>
            </a:r>
          </a:p>
          <a:p>
            <a:pPr marL="0" indent="0">
              <a:buNone/>
            </a:pPr>
            <a:endParaRPr lang="en-US" sz="4800" dirty="0">
              <a:latin typeface="Times New Roman" panose="02020603050405020304" pitchFamily="18" charset="0"/>
              <a:cs typeface="Times New Roman" panose="02020603050405020304" pitchFamily="18" charset="0"/>
            </a:endParaRPr>
          </a:p>
          <a:p>
            <a:pPr marL="0" indent="0">
              <a:buNone/>
            </a:pPr>
            <a:r>
              <a:rPr lang="en-US" sz="4800" dirty="0">
                <a:latin typeface="Times New Roman" panose="02020603050405020304" pitchFamily="18" charset="0"/>
                <a:cs typeface="Times New Roman" panose="02020603050405020304" pitchFamily="18" charset="0"/>
              </a:rPr>
              <a:t>Admire</a:t>
            </a:r>
          </a:p>
        </p:txBody>
      </p:sp>
    </p:spTree>
    <p:extLst>
      <p:ext uri="{BB962C8B-B14F-4D97-AF65-F5344CB8AC3E}">
        <p14:creationId xmlns:p14="http://schemas.microsoft.com/office/powerpoint/2010/main" val="2280600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C666D-DD55-B208-34AB-A6D0C9D026A7}"/>
              </a:ext>
            </a:extLst>
          </p:cNvPr>
          <p:cNvSpPr>
            <a:spLocks noGrp="1"/>
          </p:cNvSpPr>
          <p:nvPr>
            <p:ph type="title"/>
          </p:nvPr>
        </p:nvSpPr>
        <p:spPr/>
        <p:txBody>
          <a:bodyPr>
            <a:normAutofit/>
          </a:bodyPr>
          <a:lstStyle/>
          <a:p>
            <a:pPr algn="ctr"/>
            <a:r>
              <a:rPr lang="en-US" dirty="0">
                <a:latin typeface="Times New Roman" panose="02020603050405020304" pitchFamily="18" charset="0"/>
                <a:cs typeface="Times New Roman" panose="02020603050405020304" pitchFamily="18" charset="0"/>
              </a:rPr>
              <a:t>John Gottman Keys</a:t>
            </a:r>
          </a:p>
        </p:txBody>
      </p:sp>
      <p:sp>
        <p:nvSpPr>
          <p:cNvPr id="3" name="Content Placeholder 2">
            <a:extLst>
              <a:ext uri="{FF2B5EF4-FFF2-40B4-BE49-F238E27FC236}">
                <a16:creationId xmlns:a16="http://schemas.microsoft.com/office/drawing/2014/main" id="{BA69FBE0-7F01-DDFE-79F2-18096DA213D7}"/>
              </a:ext>
            </a:extLst>
          </p:cNvPr>
          <p:cNvSpPr>
            <a:spLocks noGrp="1"/>
          </p:cNvSpPr>
          <p:nvPr>
            <p:ph idx="1"/>
          </p:nvPr>
        </p:nvSpPr>
        <p:spPr/>
        <p:txBody>
          <a:bodyPr>
            <a:normAutofit/>
          </a:bodyPr>
          <a:lstStyle/>
          <a:p>
            <a:pPr marL="514350" indent="-514350">
              <a:buAutoNum type="arabicParenR"/>
            </a:pPr>
            <a:r>
              <a:rPr lang="en-US" sz="4800" dirty="0">
                <a:latin typeface="Times New Roman" panose="02020603050405020304" pitchFamily="18" charset="0"/>
                <a:cs typeface="Times New Roman" panose="02020603050405020304" pitchFamily="18" charset="0"/>
              </a:rPr>
              <a:t>Emotional Connection</a:t>
            </a:r>
          </a:p>
          <a:p>
            <a:pPr marL="514350" indent="-514350">
              <a:buAutoNum type="arabicParenR"/>
            </a:pPr>
            <a:r>
              <a:rPr lang="en-US" sz="4800" dirty="0">
                <a:latin typeface="Times New Roman" panose="02020603050405020304" pitchFamily="18" charset="0"/>
                <a:cs typeface="Times New Roman" panose="02020603050405020304" pitchFamily="18" charset="0"/>
              </a:rPr>
              <a:t>Bids for connection</a:t>
            </a:r>
          </a:p>
          <a:p>
            <a:pPr marL="514350" indent="-514350">
              <a:buAutoNum type="arabicParenR"/>
            </a:pPr>
            <a:r>
              <a:rPr lang="en-US" sz="4800" dirty="0">
                <a:latin typeface="Times New Roman" panose="02020603050405020304" pitchFamily="18" charset="0"/>
                <a:cs typeface="Times New Roman" panose="02020603050405020304" pitchFamily="18" charset="0"/>
              </a:rPr>
              <a:t>Intentional repair</a:t>
            </a:r>
          </a:p>
        </p:txBody>
      </p:sp>
    </p:spTree>
    <p:extLst>
      <p:ext uri="{BB962C8B-B14F-4D97-AF65-F5344CB8AC3E}">
        <p14:creationId xmlns:p14="http://schemas.microsoft.com/office/powerpoint/2010/main" val="675253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No photo description available.">
            <a:extLst>
              <a:ext uri="{FF2B5EF4-FFF2-40B4-BE49-F238E27FC236}">
                <a16:creationId xmlns:a16="http://schemas.microsoft.com/office/drawing/2014/main" id="{15D55413-0893-B184-B413-2937153AB5B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b="15730"/>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235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16425-F203-6E5B-9263-4E81BCD8914E}"/>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Ephesians 5:21</a:t>
            </a:r>
          </a:p>
        </p:txBody>
      </p:sp>
      <p:sp>
        <p:nvSpPr>
          <p:cNvPr id="3" name="Content Placeholder 2">
            <a:extLst>
              <a:ext uri="{FF2B5EF4-FFF2-40B4-BE49-F238E27FC236}">
                <a16:creationId xmlns:a16="http://schemas.microsoft.com/office/drawing/2014/main" id="{66476D29-02B1-491A-BFCD-28F329B4E79C}"/>
              </a:ext>
            </a:extLst>
          </p:cNvPr>
          <p:cNvSpPr>
            <a:spLocks noGrp="1"/>
          </p:cNvSpPr>
          <p:nvPr>
            <p:ph idx="1"/>
          </p:nvPr>
        </p:nvSpPr>
        <p:spPr/>
        <p:txBody>
          <a:bodyPr>
            <a:normAutofit/>
          </a:bodyPr>
          <a:lstStyle/>
          <a:p>
            <a:pPr marL="0" indent="0">
              <a:buNone/>
            </a:pPr>
            <a:r>
              <a:rPr lang="en-US" sz="4800" dirty="0">
                <a:latin typeface="Times New Roman" panose="02020603050405020304" pitchFamily="18" charset="0"/>
                <a:cs typeface="Times New Roman" panose="02020603050405020304" pitchFamily="18" charset="0"/>
              </a:rPr>
              <a:t>“Submit to one another out of reverence for Christ.”</a:t>
            </a:r>
          </a:p>
        </p:txBody>
      </p:sp>
    </p:spTree>
    <p:extLst>
      <p:ext uri="{BB962C8B-B14F-4D97-AF65-F5344CB8AC3E}">
        <p14:creationId xmlns:p14="http://schemas.microsoft.com/office/powerpoint/2010/main" val="864041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6328C-FC8B-06F1-AA06-89B6C91C6EA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DC40C54-D30E-5D88-8743-156A7D4D329F}"/>
              </a:ext>
            </a:extLst>
          </p:cNvPr>
          <p:cNvSpPr>
            <a:spLocks noGrp="1"/>
          </p:cNvSpPr>
          <p:nvPr>
            <p:ph idx="1"/>
          </p:nvPr>
        </p:nvSpPr>
        <p:spPr/>
        <p:txBody>
          <a:bodyPr>
            <a:normAutofit lnSpcReduction="10000"/>
          </a:bodyPr>
          <a:lstStyle/>
          <a:p>
            <a:pPr marL="0" indent="0">
              <a:buNone/>
            </a:pPr>
            <a:r>
              <a:rPr lang="en-US" sz="4800" dirty="0">
                <a:latin typeface="Times New Roman" panose="02020603050405020304" pitchFamily="18" charset="0"/>
                <a:cs typeface="Times New Roman" panose="02020603050405020304" pitchFamily="18" charset="0"/>
              </a:rPr>
              <a:t>When one person wins in conflict the relationship loses.</a:t>
            </a:r>
          </a:p>
          <a:p>
            <a:pPr marL="0" indent="0">
              <a:buNone/>
            </a:pPr>
            <a:endParaRPr lang="en-US" sz="4800" dirty="0">
              <a:latin typeface="Times New Roman" panose="02020603050405020304" pitchFamily="18" charset="0"/>
              <a:cs typeface="Times New Roman" panose="02020603050405020304" pitchFamily="18" charset="0"/>
            </a:endParaRPr>
          </a:p>
          <a:p>
            <a:pPr marL="0" indent="0">
              <a:buNone/>
            </a:pPr>
            <a:r>
              <a:rPr lang="en-US" sz="4800" dirty="0">
                <a:latin typeface="Times New Roman" panose="02020603050405020304" pitchFamily="18" charset="0"/>
                <a:cs typeface="Times New Roman" panose="02020603050405020304" pitchFamily="18" charset="0"/>
              </a:rPr>
              <a:t>Your spouse is not your enemy.</a:t>
            </a:r>
          </a:p>
          <a:p>
            <a:pPr marL="0" indent="0">
              <a:buNone/>
            </a:pPr>
            <a:endParaRPr lang="en-US" sz="4800" dirty="0">
              <a:latin typeface="Times New Roman" panose="02020603050405020304" pitchFamily="18" charset="0"/>
              <a:cs typeface="Times New Roman" panose="02020603050405020304" pitchFamily="18" charset="0"/>
            </a:endParaRPr>
          </a:p>
          <a:p>
            <a:pPr marL="0" indent="0">
              <a:buNone/>
            </a:pPr>
            <a:r>
              <a:rPr lang="en-US" sz="4800" dirty="0">
                <a:latin typeface="Times New Roman" panose="02020603050405020304" pitchFamily="18" charset="0"/>
                <a:cs typeface="Times New Roman" panose="02020603050405020304" pitchFamily="18" charset="0"/>
              </a:rPr>
              <a:t>Mindset of service</a:t>
            </a:r>
          </a:p>
        </p:txBody>
      </p:sp>
    </p:spTree>
    <p:extLst>
      <p:ext uri="{BB962C8B-B14F-4D97-AF65-F5344CB8AC3E}">
        <p14:creationId xmlns:p14="http://schemas.microsoft.com/office/powerpoint/2010/main" val="1404486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14053-9544-CEEB-8E08-CA6FCE4D0A7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D9F1113-EEAF-6A48-E38B-7A1DA94B5391}"/>
              </a:ext>
            </a:extLst>
          </p:cNvPr>
          <p:cNvSpPr>
            <a:spLocks noGrp="1"/>
          </p:cNvSpPr>
          <p:nvPr>
            <p:ph idx="1"/>
          </p:nvPr>
        </p:nvSpPr>
        <p:spPr/>
        <p:txBody>
          <a:bodyPr>
            <a:normAutofit fontScale="92500"/>
          </a:bodyPr>
          <a:lstStyle/>
          <a:p>
            <a:pPr marL="0" indent="0">
              <a:buNone/>
            </a:pPr>
            <a:r>
              <a:rPr lang="en-US" sz="4400" dirty="0">
                <a:latin typeface="Times New Roman" panose="02020603050405020304" pitchFamily="18" charset="0"/>
                <a:cs typeface="Times New Roman" panose="02020603050405020304" pitchFamily="18" charset="0"/>
              </a:rPr>
              <a:t>60% of conflict is not solvable.</a:t>
            </a:r>
          </a:p>
          <a:p>
            <a:pPr marL="0" indent="0">
              <a:buNone/>
            </a:pPr>
            <a:endParaRPr lang="en-US" sz="4400" dirty="0">
              <a:latin typeface="Times New Roman" panose="02020603050405020304" pitchFamily="18" charset="0"/>
              <a:cs typeface="Times New Roman" panose="02020603050405020304" pitchFamily="18" charset="0"/>
            </a:endParaRPr>
          </a:p>
          <a:p>
            <a:pPr marL="0" indent="0">
              <a:buNone/>
            </a:pPr>
            <a:r>
              <a:rPr lang="en-US" sz="4400" dirty="0">
                <a:latin typeface="Times New Roman" panose="02020603050405020304" pitchFamily="18" charset="0"/>
                <a:cs typeface="Times New Roman" panose="02020603050405020304" pitchFamily="18" charset="0"/>
              </a:rPr>
              <a:t>The goal of conflict is understanding.  </a:t>
            </a:r>
          </a:p>
          <a:p>
            <a:pPr marL="0" indent="0">
              <a:buNone/>
            </a:pPr>
            <a:endParaRPr lang="en-US" sz="4400" dirty="0">
              <a:latin typeface="Times New Roman" panose="02020603050405020304" pitchFamily="18" charset="0"/>
              <a:cs typeface="Times New Roman" panose="02020603050405020304" pitchFamily="18" charset="0"/>
            </a:endParaRPr>
          </a:p>
          <a:p>
            <a:pPr marL="0" indent="0">
              <a:buNone/>
            </a:pPr>
            <a:r>
              <a:rPr lang="en-US" sz="4400" b="1" dirty="0">
                <a:latin typeface="Times New Roman" panose="02020603050405020304" pitchFamily="18" charset="0"/>
                <a:cs typeface="Times New Roman" panose="02020603050405020304" pitchFamily="18" charset="0"/>
              </a:rPr>
              <a:t>Proverbs 18:2 </a:t>
            </a:r>
            <a:r>
              <a:rPr lang="en-US" sz="4400" dirty="0">
                <a:latin typeface="Times New Roman" panose="02020603050405020304" pitchFamily="18" charset="0"/>
                <a:cs typeface="Times New Roman" panose="02020603050405020304" pitchFamily="18" charset="0"/>
              </a:rPr>
              <a:t>“A fool does not delight in understanding but in airing his own opinions.”</a:t>
            </a:r>
          </a:p>
          <a:p>
            <a:pPr marL="0" indent="0">
              <a:buNone/>
            </a:pP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3517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F2EE9-71DC-18B8-ED13-AA8F8452242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5659BEA-399C-402D-978B-414604B9EAED}"/>
              </a:ext>
            </a:extLst>
          </p:cNvPr>
          <p:cNvSpPr>
            <a:spLocks noGrp="1"/>
          </p:cNvSpPr>
          <p:nvPr>
            <p:ph idx="1"/>
          </p:nvPr>
        </p:nvSpPr>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Conflict affects men more.  They feel the effects of marital stress more strongly than women do.</a:t>
            </a:r>
          </a:p>
          <a:p>
            <a:pPr marL="0" indent="0">
              <a:buNone/>
            </a:pP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When a man is treated rudely his heartrate will go up and can stay high for 20 minutes.  </a:t>
            </a:r>
          </a:p>
        </p:txBody>
      </p:sp>
    </p:spTree>
    <p:extLst>
      <p:ext uri="{BB962C8B-B14F-4D97-AF65-F5344CB8AC3E}">
        <p14:creationId xmlns:p14="http://schemas.microsoft.com/office/powerpoint/2010/main" val="1461156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1C411-2B23-9CFA-98B0-EDFDD3731A5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Gary Chapman – 5 Love Languages</a:t>
            </a:r>
          </a:p>
        </p:txBody>
      </p:sp>
      <p:sp>
        <p:nvSpPr>
          <p:cNvPr id="3" name="Content Placeholder 2">
            <a:extLst>
              <a:ext uri="{FF2B5EF4-FFF2-40B4-BE49-F238E27FC236}">
                <a16:creationId xmlns:a16="http://schemas.microsoft.com/office/drawing/2014/main" id="{E909041F-529B-6AD9-7B37-05804DAB0DBE}"/>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724319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5E57-2690-B4CA-24F8-025AF0376256}"/>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Gary Chapman – Five Love Languages</a:t>
            </a:r>
          </a:p>
        </p:txBody>
      </p:sp>
      <p:sp>
        <p:nvSpPr>
          <p:cNvPr id="3" name="Content Placeholder 2">
            <a:extLst>
              <a:ext uri="{FF2B5EF4-FFF2-40B4-BE49-F238E27FC236}">
                <a16:creationId xmlns:a16="http://schemas.microsoft.com/office/drawing/2014/main" id="{E9F39438-B0B7-BDA6-5BEA-776EC154BB84}"/>
              </a:ext>
            </a:extLst>
          </p:cNvPr>
          <p:cNvSpPr>
            <a:spLocks noGrp="1"/>
          </p:cNvSpPr>
          <p:nvPr>
            <p:ph idx="1"/>
          </p:nvPr>
        </p:nvSpPr>
        <p:spPr/>
        <p:txBody>
          <a:bodyPr>
            <a:normAutofit/>
          </a:bodyPr>
          <a:lstStyle/>
          <a:p>
            <a:pPr marL="514350" indent="-514350">
              <a:buAutoNum type="arabicParenR"/>
            </a:pPr>
            <a:r>
              <a:rPr lang="en-US" sz="4400" dirty="0">
                <a:latin typeface="Times New Roman" panose="02020603050405020304" pitchFamily="18" charset="0"/>
                <a:cs typeface="Times New Roman" panose="02020603050405020304" pitchFamily="18" charset="0"/>
              </a:rPr>
              <a:t>Quality Time</a:t>
            </a:r>
          </a:p>
          <a:p>
            <a:pPr marL="514350" indent="-514350">
              <a:buAutoNum type="arabicParenR"/>
            </a:pPr>
            <a:r>
              <a:rPr lang="en-US" sz="4400" dirty="0">
                <a:latin typeface="Times New Roman" panose="02020603050405020304" pitchFamily="18" charset="0"/>
                <a:cs typeface="Times New Roman" panose="02020603050405020304" pitchFamily="18" charset="0"/>
              </a:rPr>
              <a:t>Acts of Service</a:t>
            </a:r>
          </a:p>
          <a:p>
            <a:pPr marL="514350" indent="-514350">
              <a:buAutoNum type="arabicParenR"/>
            </a:pPr>
            <a:r>
              <a:rPr lang="en-US" sz="4400" dirty="0">
                <a:latin typeface="Times New Roman" panose="02020603050405020304" pitchFamily="18" charset="0"/>
                <a:cs typeface="Times New Roman" panose="02020603050405020304" pitchFamily="18" charset="0"/>
              </a:rPr>
              <a:t>Physical Touch</a:t>
            </a:r>
          </a:p>
          <a:p>
            <a:pPr marL="514350" indent="-514350">
              <a:buAutoNum type="arabicParenR"/>
            </a:pPr>
            <a:r>
              <a:rPr lang="en-US" sz="4400" dirty="0">
                <a:latin typeface="Times New Roman" panose="02020603050405020304" pitchFamily="18" charset="0"/>
                <a:cs typeface="Times New Roman" panose="02020603050405020304" pitchFamily="18" charset="0"/>
              </a:rPr>
              <a:t>Words of affirmation</a:t>
            </a:r>
          </a:p>
          <a:p>
            <a:pPr marL="514350" indent="-514350">
              <a:buAutoNum type="arabicParenR"/>
            </a:pPr>
            <a:r>
              <a:rPr lang="en-US" sz="4400" dirty="0">
                <a:latin typeface="Times New Roman" panose="02020603050405020304" pitchFamily="18" charset="0"/>
                <a:cs typeface="Times New Roman" panose="02020603050405020304" pitchFamily="18" charset="0"/>
              </a:rPr>
              <a:t>Gifts</a:t>
            </a:r>
          </a:p>
          <a:p>
            <a:pPr marL="0" indent="0">
              <a:buNone/>
            </a:pPr>
            <a:r>
              <a:rPr lang="en-US" sz="4400" dirty="0">
                <a:latin typeface="Times New Roman" panose="02020603050405020304" pitchFamily="18" charset="0"/>
                <a:cs typeface="Times New Roman" panose="02020603050405020304" pitchFamily="18" charset="0"/>
              </a:rPr>
              <a:t>								(Serve Her)</a:t>
            </a:r>
          </a:p>
        </p:txBody>
      </p:sp>
    </p:spTree>
    <p:extLst>
      <p:ext uri="{BB962C8B-B14F-4D97-AF65-F5344CB8AC3E}">
        <p14:creationId xmlns:p14="http://schemas.microsoft.com/office/powerpoint/2010/main" val="755952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826E0-8C9F-B59E-33A8-E3FE1826B9A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5F0FCD7-2F8D-492C-4E95-6D132942AB60}"/>
              </a:ext>
            </a:extLst>
          </p:cNvPr>
          <p:cNvSpPr>
            <a:spLocks noGrp="1"/>
          </p:cNvSpPr>
          <p:nvPr>
            <p:ph idx="1"/>
          </p:nvPr>
        </p:nvSpPr>
        <p:spPr/>
        <p:txBody>
          <a:bodyPr>
            <a:normAutofit lnSpcReduction="10000"/>
          </a:bodyPr>
          <a:lstStyle/>
          <a:p>
            <a:pPr marL="0" indent="0">
              <a:buNone/>
            </a:pPr>
            <a:r>
              <a:rPr lang="en-US" sz="4800" dirty="0">
                <a:latin typeface="Times New Roman" panose="02020603050405020304" pitchFamily="18" charset="0"/>
                <a:cs typeface="Times New Roman" panose="02020603050405020304" pitchFamily="18" charset="0"/>
              </a:rPr>
              <a:t>Why men don’t get enough sex and women don’t get enough love.</a:t>
            </a:r>
          </a:p>
          <a:p>
            <a:pPr marL="0" indent="0">
              <a:buNone/>
            </a:pPr>
            <a:endParaRPr lang="en-US" sz="4800" dirty="0">
              <a:latin typeface="Times New Roman" panose="02020603050405020304" pitchFamily="18" charset="0"/>
              <a:cs typeface="Times New Roman" panose="02020603050405020304" pitchFamily="18" charset="0"/>
            </a:endParaRPr>
          </a:p>
          <a:p>
            <a:pPr marL="0" indent="0">
              <a:buNone/>
            </a:pPr>
            <a:r>
              <a:rPr lang="en-US" sz="4800" dirty="0">
                <a:latin typeface="Times New Roman" panose="02020603050405020304" pitchFamily="18" charset="0"/>
                <a:cs typeface="Times New Roman" panose="02020603050405020304" pitchFamily="18" charset="0"/>
              </a:rPr>
              <a:t>Emotional Connection</a:t>
            </a:r>
          </a:p>
          <a:p>
            <a:pPr marL="0" indent="0">
              <a:buNone/>
            </a:pPr>
            <a:endParaRPr lang="en-US" sz="4800" dirty="0">
              <a:latin typeface="Times New Roman" panose="02020603050405020304" pitchFamily="18" charset="0"/>
              <a:cs typeface="Times New Roman" panose="02020603050405020304" pitchFamily="18" charset="0"/>
            </a:endParaRPr>
          </a:p>
          <a:p>
            <a:pPr marL="0" indent="0">
              <a:buNone/>
            </a:pPr>
            <a:r>
              <a:rPr lang="en-US" sz="4800" dirty="0">
                <a:latin typeface="Times New Roman" panose="02020603050405020304" pitchFamily="18" charset="0"/>
                <a:cs typeface="Times New Roman" panose="02020603050405020304" pitchFamily="18" charset="0"/>
              </a:rPr>
              <a:t>Adore/Admire</a:t>
            </a:r>
          </a:p>
          <a:p>
            <a:pPr marL="0" indent="0">
              <a:buNone/>
            </a:pPr>
            <a:endParaRPr lang="en-US" sz="4800" dirty="0">
              <a:latin typeface="Times New Roman" panose="02020603050405020304" pitchFamily="18" charset="0"/>
              <a:cs typeface="Times New Roman" panose="02020603050405020304" pitchFamily="18" charset="0"/>
            </a:endParaRPr>
          </a:p>
          <a:p>
            <a:pPr marL="0" indent="0">
              <a:buNone/>
            </a:pPr>
            <a:endParaRPr lang="en-US" sz="4800" dirty="0">
              <a:latin typeface="Times New Roman" panose="02020603050405020304" pitchFamily="18" charset="0"/>
              <a:cs typeface="Times New Roman" panose="02020603050405020304" pitchFamily="18" charset="0"/>
            </a:endParaRPr>
          </a:p>
          <a:p>
            <a:pPr marL="0" indent="0">
              <a:buNone/>
            </a:pPr>
            <a:endParaRPr lang="en-US" sz="4800" dirty="0">
              <a:latin typeface="Times New Roman" panose="02020603050405020304" pitchFamily="18" charset="0"/>
              <a:cs typeface="Times New Roman" panose="02020603050405020304" pitchFamily="18" charset="0"/>
            </a:endParaRPr>
          </a:p>
          <a:p>
            <a:pPr marL="0" indent="0">
              <a:buNone/>
            </a:pP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7126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F2374-65A2-89CD-C7B5-96FA99EB302B}"/>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John 3:19-21</a:t>
            </a:r>
          </a:p>
        </p:txBody>
      </p:sp>
      <p:sp>
        <p:nvSpPr>
          <p:cNvPr id="3" name="Content Placeholder 2">
            <a:extLst>
              <a:ext uri="{FF2B5EF4-FFF2-40B4-BE49-F238E27FC236}">
                <a16:creationId xmlns:a16="http://schemas.microsoft.com/office/drawing/2014/main" id="{74978EF0-6A46-7190-7063-76D44D4ED97E}"/>
              </a:ext>
            </a:extLst>
          </p:cNvPr>
          <p:cNvSpPr>
            <a:spLocks noGrp="1"/>
          </p:cNvSpPr>
          <p:nvPr>
            <p:ph idx="1"/>
          </p:nvPr>
        </p:nvSpPr>
        <p:spPr>
          <a:xfrm>
            <a:off x="987328" y="1587578"/>
            <a:ext cx="10366472" cy="4589385"/>
          </a:xfrm>
        </p:spPr>
        <p:txBody>
          <a:bodyPr>
            <a:noAutofit/>
          </a:bodyPr>
          <a:lstStyle/>
          <a:p>
            <a:pPr marL="0" indent="0">
              <a:buNone/>
            </a:pPr>
            <a:r>
              <a:rPr lang="en-US" sz="4000" dirty="0">
                <a:latin typeface="Times New Roman" panose="02020603050405020304" pitchFamily="18" charset="0"/>
                <a:cs typeface="Times New Roman" panose="02020603050405020304" pitchFamily="18" charset="0"/>
              </a:rPr>
              <a:t>“This is the verdict: Light has come into the world, but people loved darkness instead of light because their deeds were evil.  Everyone who does evil hates the light and will not come into the light for fear that their deeds will be exposed.  But whoever lives by the truth comes into the light, so that it may be seen plainly that what they have done has been done in the sight of God.”</a:t>
            </a:r>
          </a:p>
        </p:txBody>
      </p:sp>
    </p:spTree>
    <p:extLst>
      <p:ext uri="{BB962C8B-B14F-4D97-AF65-F5344CB8AC3E}">
        <p14:creationId xmlns:p14="http://schemas.microsoft.com/office/powerpoint/2010/main" val="3568240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22B5D-6454-E919-7FDA-974671B6F7E9}"/>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Challenges for Men</a:t>
            </a:r>
          </a:p>
        </p:txBody>
      </p:sp>
      <p:sp>
        <p:nvSpPr>
          <p:cNvPr id="3" name="Content Placeholder 2">
            <a:extLst>
              <a:ext uri="{FF2B5EF4-FFF2-40B4-BE49-F238E27FC236}">
                <a16:creationId xmlns:a16="http://schemas.microsoft.com/office/drawing/2014/main" id="{A1AA4244-5385-FE58-CF31-AF36CD6BB40F}"/>
              </a:ext>
            </a:extLst>
          </p:cNvPr>
          <p:cNvSpPr>
            <a:spLocks noGrp="1"/>
          </p:cNvSpPr>
          <p:nvPr>
            <p:ph idx="1"/>
          </p:nvPr>
        </p:nvSpPr>
        <p:spPr/>
        <p:txBody>
          <a:bodyPr>
            <a:normAutofit lnSpcReduction="10000"/>
          </a:bodyPr>
          <a:lstStyle/>
          <a:p>
            <a:pPr marL="0" indent="0">
              <a:buNone/>
            </a:pPr>
            <a:r>
              <a:rPr lang="en-US" sz="4000" dirty="0">
                <a:latin typeface="Times New Roman" panose="02020603050405020304" pitchFamily="18" charset="0"/>
                <a:cs typeface="Times New Roman" panose="02020603050405020304" pitchFamily="18" charset="0"/>
              </a:rPr>
              <a:t>Lack of Role Models</a:t>
            </a:r>
          </a:p>
          <a:p>
            <a:pPr marL="0" indent="0">
              <a:buNone/>
            </a:pP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Father wounds                                                                                                                                                                                                                                                                                    </a:t>
            </a:r>
          </a:p>
          <a:p>
            <a:pPr marL="0" indent="0">
              <a:buNone/>
            </a:pPr>
            <a:r>
              <a:rPr lang="en-US" sz="4000" dirty="0">
                <a:latin typeface="Times New Roman" panose="02020603050405020304" pitchFamily="18" charset="0"/>
                <a:cs typeface="Times New Roman" panose="02020603050405020304" pitchFamily="18" charset="0"/>
              </a:rPr>
              <a:t>                                                                                                                                                                                                                                                                                                                                                                                                                                     Unprocessed scar tissue </a:t>
            </a:r>
          </a:p>
          <a:p>
            <a:pPr marL="0" indent="0">
              <a:buNone/>
            </a:pP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Beliefs that women can heal wounds                                                                                                                                                                                                                                                                                                                                                                                                                                                                                                                                                                                                                                                                                                                                                                                                                                                                                                               </a:t>
            </a:r>
          </a:p>
        </p:txBody>
      </p:sp>
    </p:spTree>
    <p:extLst>
      <p:ext uri="{BB962C8B-B14F-4D97-AF65-F5344CB8AC3E}">
        <p14:creationId xmlns:p14="http://schemas.microsoft.com/office/powerpoint/2010/main" val="2138833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3FA52-4D72-75EE-6066-1E7DECCE306B}"/>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Avoiding Patterns</a:t>
            </a:r>
          </a:p>
        </p:txBody>
      </p:sp>
      <p:sp>
        <p:nvSpPr>
          <p:cNvPr id="3" name="Content Placeholder 2">
            <a:extLst>
              <a:ext uri="{FF2B5EF4-FFF2-40B4-BE49-F238E27FC236}">
                <a16:creationId xmlns:a16="http://schemas.microsoft.com/office/drawing/2014/main" id="{B5220507-A0B9-F08E-73DF-B35EF7333456}"/>
              </a:ext>
            </a:extLst>
          </p:cNvPr>
          <p:cNvSpPr>
            <a:spLocks noGrp="1"/>
          </p:cNvSpPr>
          <p:nvPr>
            <p:ph idx="1"/>
          </p:nvPr>
        </p:nvSpPr>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Abraham and Issac</a:t>
            </a:r>
          </a:p>
          <a:p>
            <a:pPr marL="0" indent="0">
              <a:buNone/>
            </a:pP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Genograms</a:t>
            </a:r>
          </a:p>
          <a:p>
            <a:pPr marL="0" indent="0">
              <a:buNone/>
            </a:pP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Intimacy = Into me see</a:t>
            </a:r>
          </a:p>
        </p:txBody>
      </p:sp>
    </p:spTree>
    <p:extLst>
      <p:ext uri="{BB962C8B-B14F-4D97-AF65-F5344CB8AC3E}">
        <p14:creationId xmlns:p14="http://schemas.microsoft.com/office/powerpoint/2010/main" val="3750409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67BB3-B418-6CC3-5B76-FD47B398F86A}"/>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Proverbs 5:1-4</a:t>
            </a:r>
          </a:p>
        </p:txBody>
      </p:sp>
      <p:sp>
        <p:nvSpPr>
          <p:cNvPr id="3" name="Content Placeholder 2">
            <a:extLst>
              <a:ext uri="{FF2B5EF4-FFF2-40B4-BE49-F238E27FC236}">
                <a16:creationId xmlns:a16="http://schemas.microsoft.com/office/drawing/2014/main" id="{0FB98099-91E3-5CEC-753D-2EAB32B25924}"/>
              </a:ext>
            </a:extLst>
          </p:cNvPr>
          <p:cNvSpPr>
            <a:spLocks noGrp="1"/>
          </p:cNvSpPr>
          <p:nvPr>
            <p:ph idx="1"/>
          </p:nvPr>
        </p:nvSpPr>
        <p:spPr/>
        <p:txBody>
          <a:bodyPr>
            <a:noAutofit/>
          </a:bodyPr>
          <a:lstStyle/>
          <a:p>
            <a:pPr marL="0" indent="0">
              <a:buNone/>
            </a:pPr>
            <a:r>
              <a:rPr lang="en-US" sz="4000" dirty="0">
                <a:latin typeface="Times New Roman" panose="02020603050405020304" pitchFamily="18" charset="0"/>
                <a:cs typeface="Times New Roman" panose="02020603050405020304" pitchFamily="18" charset="0"/>
              </a:rPr>
              <a:t>“My son, pay attention to my wisdom,</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turn your ear to my words of insight,</a:t>
            </a:r>
            <a:br>
              <a:rPr lang="en-US" sz="4000" dirty="0">
                <a:latin typeface="Times New Roman" panose="02020603050405020304" pitchFamily="18" charset="0"/>
                <a:cs typeface="Times New Roman" panose="02020603050405020304" pitchFamily="18" charset="0"/>
              </a:rPr>
            </a:br>
            <a:r>
              <a:rPr lang="en-US" sz="4000" baseline="30000"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that you may maintain discretion</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and your lips may preserve knowledge.</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For the lips of the adulterous woman drip honey,</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and her speech is smoother than oil;</a:t>
            </a:r>
            <a:br>
              <a:rPr lang="en-US" sz="4000" dirty="0">
                <a:latin typeface="Times New Roman" panose="02020603050405020304" pitchFamily="18" charset="0"/>
                <a:cs typeface="Times New Roman" panose="02020603050405020304" pitchFamily="18" charset="0"/>
              </a:rPr>
            </a:br>
            <a:r>
              <a:rPr lang="en-US" sz="4000" baseline="30000"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but in the end she is bitter as gall,</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sharp as a double-edged sword.”</a:t>
            </a:r>
            <a:br>
              <a:rPr lang="en-US" sz="4000" dirty="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9537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1AF16-6A2E-B3DC-6E6D-A089CBFD7DD6}"/>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E0AA91D3-C8A6-272F-C428-DDFEF05234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702" y="75880"/>
            <a:ext cx="11902523" cy="6695168"/>
          </a:xfrm>
        </p:spPr>
      </p:pic>
      <p:sp>
        <p:nvSpPr>
          <p:cNvPr id="5" name="TextBox 4">
            <a:extLst>
              <a:ext uri="{FF2B5EF4-FFF2-40B4-BE49-F238E27FC236}">
                <a16:creationId xmlns:a16="http://schemas.microsoft.com/office/drawing/2014/main" id="{18E12A79-1A2C-8528-FB38-B8D134867E87}"/>
              </a:ext>
            </a:extLst>
          </p:cNvPr>
          <p:cNvSpPr txBox="1"/>
          <p:nvPr/>
        </p:nvSpPr>
        <p:spPr>
          <a:xfrm flipV="1">
            <a:off x="521713" y="1682390"/>
            <a:ext cx="1486601" cy="646331"/>
          </a:xfrm>
          <a:prstGeom prst="rect">
            <a:avLst/>
          </a:prstGeom>
          <a:noFill/>
        </p:spPr>
        <p:txBody>
          <a:bodyPr wrap="square" rtlCol="0">
            <a:spAutoFit/>
          </a:bodyPr>
          <a:lstStyle/>
          <a:p>
            <a:endParaRPr lang="en-US" dirty="0"/>
          </a:p>
          <a:p>
            <a:endParaRPr lang="en-US" dirty="0"/>
          </a:p>
        </p:txBody>
      </p:sp>
      <p:sp>
        <p:nvSpPr>
          <p:cNvPr id="7" name="TextBox 6">
            <a:extLst>
              <a:ext uri="{FF2B5EF4-FFF2-40B4-BE49-F238E27FC236}">
                <a16:creationId xmlns:a16="http://schemas.microsoft.com/office/drawing/2014/main" id="{CF5F1303-48EB-E40B-73E8-2D7A9688F629}"/>
              </a:ext>
            </a:extLst>
          </p:cNvPr>
          <p:cNvSpPr txBox="1"/>
          <p:nvPr/>
        </p:nvSpPr>
        <p:spPr>
          <a:xfrm>
            <a:off x="274880" y="86952"/>
            <a:ext cx="3579063" cy="1569660"/>
          </a:xfrm>
          <a:prstGeom prst="rect">
            <a:avLst/>
          </a:prstGeom>
          <a:noFill/>
        </p:spPr>
        <p:txBody>
          <a:bodyPr wrap="square" rtlCol="0">
            <a:spAutoFit/>
          </a:bodyPr>
          <a:lstStyle/>
          <a:p>
            <a:r>
              <a:rPr lang="en-US" sz="3200" dirty="0">
                <a:solidFill>
                  <a:schemeClr val="bg1"/>
                </a:solidFill>
                <a:latin typeface="Times New Roman" panose="02020603050405020304" pitchFamily="18" charset="0"/>
                <a:cs typeface="Times New Roman" panose="02020603050405020304" pitchFamily="18" charset="0"/>
              </a:rPr>
              <a:t>“Christ in us the hope of glory.”  </a:t>
            </a:r>
          </a:p>
          <a:p>
            <a:r>
              <a:rPr lang="en-US" sz="3200" dirty="0">
                <a:solidFill>
                  <a:schemeClr val="bg1"/>
                </a:solidFill>
                <a:latin typeface="Times New Roman" panose="02020603050405020304" pitchFamily="18" charset="0"/>
                <a:cs typeface="Times New Roman" panose="02020603050405020304" pitchFamily="18" charset="0"/>
              </a:rPr>
              <a:t>Colossians 1:27</a:t>
            </a:r>
          </a:p>
        </p:txBody>
      </p:sp>
    </p:spTree>
    <p:extLst>
      <p:ext uri="{BB962C8B-B14F-4D97-AF65-F5344CB8AC3E}">
        <p14:creationId xmlns:p14="http://schemas.microsoft.com/office/powerpoint/2010/main" val="15633316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98E88-623E-E025-2226-3B7C7503FEC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3C358C8-A8C0-B3A8-7B50-F9ECE5564FD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218647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87356-E3D8-2723-A749-FE4628BF7100}"/>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Proverbs 5:4-6</a:t>
            </a:r>
          </a:p>
        </p:txBody>
      </p:sp>
      <p:sp>
        <p:nvSpPr>
          <p:cNvPr id="3" name="Content Placeholder 2">
            <a:extLst>
              <a:ext uri="{FF2B5EF4-FFF2-40B4-BE49-F238E27FC236}">
                <a16:creationId xmlns:a16="http://schemas.microsoft.com/office/drawing/2014/main" id="{C4FBB19D-45D0-DEA0-B27A-F45F67E66704}"/>
              </a:ext>
            </a:extLst>
          </p:cNvPr>
          <p:cNvSpPr>
            <a:spLocks noGrp="1"/>
          </p:cNvSpPr>
          <p:nvPr>
            <p:ph idx="1"/>
          </p:nvPr>
        </p:nvSpPr>
        <p:spPr/>
        <p:txBody>
          <a:bodyPr/>
          <a:lstStyle/>
          <a:p>
            <a:pPr marL="0" indent="0">
              <a:buNone/>
            </a:pPr>
            <a:r>
              <a:rPr lang="en-US" sz="4400" dirty="0">
                <a:latin typeface="Times New Roman" panose="02020603050405020304" pitchFamily="18" charset="0"/>
                <a:cs typeface="Times New Roman" panose="02020603050405020304" pitchFamily="18" charset="0"/>
              </a:rPr>
              <a:t>“Her feet go down to death;</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    her steps lead straight to the grave.</a:t>
            </a:r>
          </a:p>
          <a:p>
            <a:pPr marL="0" indent="0">
              <a:buNone/>
            </a:pPr>
            <a:r>
              <a:rPr lang="en-US" sz="4400" baseline="30000"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She gives no thought to the way of life;</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    her paths wander aimlessly, but she does not know it.”</a:t>
            </a:r>
          </a:p>
          <a:p>
            <a:pPr marL="0" indent="0">
              <a:buNone/>
            </a:pPr>
            <a:endParaRPr lang="en-US" dirty="0"/>
          </a:p>
        </p:txBody>
      </p:sp>
    </p:spTree>
    <p:extLst>
      <p:ext uri="{BB962C8B-B14F-4D97-AF65-F5344CB8AC3E}">
        <p14:creationId xmlns:p14="http://schemas.microsoft.com/office/powerpoint/2010/main" val="2428371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3481-8E26-2A89-177E-D3920D3C66DD}"/>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Proverbs 5:7-9</a:t>
            </a:r>
          </a:p>
        </p:txBody>
      </p:sp>
      <p:sp>
        <p:nvSpPr>
          <p:cNvPr id="3" name="Content Placeholder 2">
            <a:extLst>
              <a:ext uri="{FF2B5EF4-FFF2-40B4-BE49-F238E27FC236}">
                <a16:creationId xmlns:a16="http://schemas.microsoft.com/office/drawing/2014/main" id="{246A3398-DDB1-60D5-5354-20FFE2D17601}"/>
              </a:ext>
            </a:extLst>
          </p:cNvPr>
          <p:cNvSpPr>
            <a:spLocks noGrp="1"/>
          </p:cNvSpPr>
          <p:nvPr>
            <p:ph idx="1"/>
          </p:nvPr>
        </p:nvSpPr>
        <p:spPr/>
        <p:txBody>
          <a:bodyPr>
            <a:normAutofit/>
          </a:bodyPr>
          <a:lstStyle/>
          <a:p>
            <a:pPr marL="0" indent="0">
              <a:buNone/>
            </a:pPr>
            <a:r>
              <a:rPr lang="en-US" sz="4400" dirty="0">
                <a:latin typeface="Times New Roman" panose="02020603050405020304" pitchFamily="18" charset="0"/>
                <a:cs typeface="Times New Roman" panose="02020603050405020304" pitchFamily="18" charset="0"/>
              </a:rPr>
              <a:t>“Now then, my sons, listen to me;</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    do not turn aside from what I say.</a:t>
            </a:r>
            <a:br>
              <a:rPr lang="en-US" sz="4400" dirty="0">
                <a:latin typeface="Times New Roman" panose="02020603050405020304" pitchFamily="18" charset="0"/>
                <a:cs typeface="Times New Roman" panose="02020603050405020304" pitchFamily="18" charset="0"/>
              </a:rPr>
            </a:br>
            <a:r>
              <a:rPr lang="en-US" sz="4400" baseline="30000"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Keep to a path far from her,</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    do not go near the door of her house,</a:t>
            </a:r>
            <a:br>
              <a:rPr lang="en-US" sz="4400" dirty="0">
                <a:latin typeface="Times New Roman" panose="02020603050405020304" pitchFamily="18" charset="0"/>
                <a:cs typeface="Times New Roman" panose="02020603050405020304" pitchFamily="18" charset="0"/>
              </a:rPr>
            </a:br>
            <a:r>
              <a:rPr lang="en-US" sz="4400" baseline="30000"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lest you lose your honor to others</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    and your dignity to one who is cruel,”</a:t>
            </a:r>
          </a:p>
        </p:txBody>
      </p:sp>
    </p:spTree>
    <p:extLst>
      <p:ext uri="{BB962C8B-B14F-4D97-AF65-F5344CB8AC3E}">
        <p14:creationId xmlns:p14="http://schemas.microsoft.com/office/powerpoint/2010/main" val="899845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9DEA7-9A9E-BD56-7BAE-83AD21119AE0}"/>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Proverbs 5:15-17</a:t>
            </a:r>
          </a:p>
        </p:txBody>
      </p:sp>
      <p:sp>
        <p:nvSpPr>
          <p:cNvPr id="3" name="Content Placeholder 2">
            <a:extLst>
              <a:ext uri="{FF2B5EF4-FFF2-40B4-BE49-F238E27FC236}">
                <a16:creationId xmlns:a16="http://schemas.microsoft.com/office/drawing/2014/main" id="{FC5332DF-F77A-9038-2FB9-839420E911B3}"/>
              </a:ext>
            </a:extLst>
          </p:cNvPr>
          <p:cNvSpPr>
            <a:spLocks noGrp="1"/>
          </p:cNvSpPr>
          <p:nvPr>
            <p:ph idx="1"/>
          </p:nvPr>
        </p:nvSpPr>
        <p:spPr/>
        <p:txBody>
          <a:bodyPr>
            <a:normAutofit/>
          </a:bodyPr>
          <a:lstStyle/>
          <a:p>
            <a:pPr marL="0" indent="0">
              <a:buNone/>
            </a:pPr>
            <a:r>
              <a:rPr lang="en-US" sz="4400" dirty="0">
                <a:latin typeface="Times New Roman" panose="02020603050405020304" pitchFamily="18" charset="0"/>
                <a:cs typeface="Times New Roman" panose="02020603050405020304" pitchFamily="18" charset="0"/>
              </a:rPr>
              <a:t>“Drink water from your own cistern,</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    running water from your own well.</a:t>
            </a:r>
            <a:br>
              <a:rPr lang="en-US" sz="4400" dirty="0">
                <a:latin typeface="Times New Roman" panose="02020603050405020304" pitchFamily="18" charset="0"/>
                <a:cs typeface="Times New Roman" panose="02020603050405020304" pitchFamily="18" charset="0"/>
              </a:rPr>
            </a:br>
            <a:r>
              <a:rPr lang="en-US" sz="4400" baseline="30000"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Should your springs overflow in the streets,</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    your streams of water in the public squares?</a:t>
            </a:r>
            <a:br>
              <a:rPr lang="en-US" sz="4400" dirty="0">
                <a:latin typeface="Times New Roman" panose="02020603050405020304" pitchFamily="18" charset="0"/>
                <a:cs typeface="Times New Roman" panose="02020603050405020304" pitchFamily="18" charset="0"/>
              </a:rPr>
            </a:br>
            <a:r>
              <a:rPr lang="en-US" sz="4400" baseline="30000"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Let them be yours alone,</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    never to be shared with strangers.”</a:t>
            </a:r>
          </a:p>
        </p:txBody>
      </p:sp>
    </p:spTree>
    <p:extLst>
      <p:ext uri="{BB962C8B-B14F-4D97-AF65-F5344CB8AC3E}">
        <p14:creationId xmlns:p14="http://schemas.microsoft.com/office/powerpoint/2010/main" val="239878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A4487-850A-5D44-5D7D-008E4494B78D}"/>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Proverbs 5:18-20</a:t>
            </a:r>
          </a:p>
        </p:txBody>
      </p:sp>
      <p:sp>
        <p:nvSpPr>
          <p:cNvPr id="3" name="Content Placeholder 2">
            <a:extLst>
              <a:ext uri="{FF2B5EF4-FFF2-40B4-BE49-F238E27FC236}">
                <a16:creationId xmlns:a16="http://schemas.microsoft.com/office/drawing/2014/main" id="{11EAE618-07B5-C79C-775E-7851890F4359}"/>
              </a:ext>
            </a:extLst>
          </p:cNvPr>
          <p:cNvSpPr>
            <a:spLocks noGrp="1"/>
          </p:cNvSpPr>
          <p:nvPr>
            <p:ph idx="1"/>
          </p:nvPr>
        </p:nvSpPr>
        <p:spPr/>
        <p:txBody>
          <a:bodyPr>
            <a:noAutofit/>
          </a:bodyPr>
          <a:lstStyle/>
          <a:p>
            <a:pPr marL="0" indent="0">
              <a:buNone/>
            </a:pPr>
            <a:r>
              <a:rPr lang="en-US" sz="4000" dirty="0">
                <a:latin typeface="Times New Roman" panose="02020603050405020304" pitchFamily="18" charset="0"/>
                <a:cs typeface="Times New Roman" panose="02020603050405020304" pitchFamily="18" charset="0"/>
              </a:rPr>
              <a:t>“May your fountain be blessed,</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and may you rejoice in the wife of your youth.</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A loving doe, a graceful deer—</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may her breasts satisfy you always,</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may you ever be intoxicated with her love.</a:t>
            </a:r>
            <a:br>
              <a:rPr lang="en-US" sz="4000" dirty="0">
                <a:latin typeface="Times New Roman" panose="02020603050405020304" pitchFamily="18" charset="0"/>
                <a:cs typeface="Times New Roman" panose="02020603050405020304" pitchFamily="18" charset="0"/>
              </a:rPr>
            </a:br>
            <a:r>
              <a:rPr lang="en-US" sz="4000" baseline="30000"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Why, my son, be intoxicated with another man’s wife? Why embrace the bosom of a wayward woman?”</a:t>
            </a:r>
          </a:p>
        </p:txBody>
      </p:sp>
    </p:spTree>
    <p:extLst>
      <p:ext uri="{BB962C8B-B14F-4D97-AF65-F5344CB8AC3E}">
        <p14:creationId xmlns:p14="http://schemas.microsoft.com/office/powerpoint/2010/main" val="3104249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6E00C-D905-9EDD-78CA-A6A0E4CD073F}"/>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Proverbs 5:20-23</a:t>
            </a:r>
          </a:p>
        </p:txBody>
      </p:sp>
      <p:sp>
        <p:nvSpPr>
          <p:cNvPr id="3" name="Content Placeholder 2">
            <a:extLst>
              <a:ext uri="{FF2B5EF4-FFF2-40B4-BE49-F238E27FC236}">
                <a16:creationId xmlns:a16="http://schemas.microsoft.com/office/drawing/2014/main" id="{036D00CE-5938-2021-B9C3-683D0772EBA5}"/>
              </a:ext>
            </a:extLst>
          </p:cNvPr>
          <p:cNvSpPr>
            <a:spLocks noGrp="1"/>
          </p:cNvSpPr>
          <p:nvPr>
            <p:ph idx="1"/>
          </p:nvPr>
        </p:nvSpPr>
        <p:spPr/>
        <p:txBody>
          <a:bodyPr>
            <a:normAutofit/>
          </a:bodyPr>
          <a:lstStyle/>
          <a:p>
            <a:pPr marL="0" indent="0">
              <a:buNone/>
            </a:pPr>
            <a:r>
              <a:rPr lang="en-US" sz="4400" dirty="0">
                <a:latin typeface="Times New Roman" panose="02020603050405020304" pitchFamily="18" charset="0"/>
                <a:cs typeface="Times New Roman" panose="02020603050405020304" pitchFamily="18" charset="0"/>
              </a:rPr>
              <a:t>“For your ways are in full view of the </a:t>
            </a:r>
            <a:r>
              <a:rPr lang="en-US" sz="4400" cap="small" dirty="0">
                <a:effectLst/>
                <a:latin typeface="Times New Roman" panose="02020603050405020304" pitchFamily="18" charset="0"/>
                <a:cs typeface="Times New Roman" panose="02020603050405020304" pitchFamily="18" charset="0"/>
              </a:rPr>
              <a:t>Lord</a:t>
            </a:r>
            <a:r>
              <a:rPr lang="en-US" sz="4400" dirty="0">
                <a:latin typeface="Times New Roman" panose="02020603050405020304" pitchFamily="18" charset="0"/>
                <a:cs typeface="Times New Roman" panose="02020603050405020304" pitchFamily="18" charset="0"/>
              </a:rPr>
              <a:t>,</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    and he examines all your paths.</a:t>
            </a:r>
            <a:br>
              <a:rPr lang="en-US" sz="4400" dirty="0">
                <a:latin typeface="Times New Roman" panose="02020603050405020304" pitchFamily="18" charset="0"/>
                <a:cs typeface="Times New Roman" panose="02020603050405020304" pitchFamily="18" charset="0"/>
              </a:rPr>
            </a:br>
            <a:r>
              <a:rPr lang="en-US" sz="4400" baseline="30000"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The evil deeds of the wicked ensnare them;</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    the cords of their sins hold them fast.</a:t>
            </a:r>
            <a:br>
              <a:rPr lang="en-US" sz="4400" dirty="0">
                <a:latin typeface="Times New Roman" panose="02020603050405020304" pitchFamily="18" charset="0"/>
                <a:cs typeface="Times New Roman" panose="02020603050405020304" pitchFamily="18" charset="0"/>
              </a:rPr>
            </a:br>
            <a:r>
              <a:rPr lang="en-US" sz="4400" baseline="30000"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For lack of discipline they will die,</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    led astray by their own great folly.”</a:t>
            </a:r>
          </a:p>
        </p:txBody>
      </p:sp>
    </p:spTree>
    <p:extLst>
      <p:ext uri="{BB962C8B-B14F-4D97-AF65-F5344CB8AC3E}">
        <p14:creationId xmlns:p14="http://schemas.microsoft.com/office/powerpoint/2010/main" val="576799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23BD1-128F-38C9-01BF-E09E08DF255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237817E-AFEA-87A8-3098-0A74C7F9490D}"/>
              </a:ext>
            </a:extLst>
          </p:cNvPr>
          <p:cNvSpPr>
            <a:spLocks noGrp="1"/>
          </p:cNvSpPr>
          <p:nvPr>
            <p:ph idx="1"/>
          </p:nvPr>
        </p:nvSpPr>
        <p:spPr>
          <a:xfrm>
            <a:off x="1120000" y="1391234"/>
            <a:ext cx="10233800" cy="4785729"/>
          </a:xfrm>
        </p:spPr>
        <p:txBody>
          <a:bodyPr>
            <a:noAutofit/>
          </a:bodyPr>
          <a:lstStyle/>
          <a:p>
            <a:pPr marL="0" indent="0">
              <a:buNone/>
            </a:pPr>
            <a:r>
              <a:rPr lang="en-US" sz="4000" dirty="0">
                <a:latin typeface="Times New Roman" panose="02020603050405020304" pitchFamily="18" charset="0"/>
                <a:cs typeface="Times New Roman" panose="02020603050405020304" pitchFamily="18" charset="0"/>
              </a:rPr>
              <a:t>Adam rebelled against God because he was afraid of losing Eve.</a:t>
            </a:r>
          </a:p>
          <a:p>
            <a:pPr marL="0" indent="0">
              <a:buNone/>
            </a:pPr>
            <a:r>
              <a:rPr lang="en-US" sz="4000" dirty="0">
                <a:latin typeface="Times New Roman" panose="02020603050405020304" pitchFamily="18" charset="0"/>
                <a:cs typeface="Times New Roman" panose="02020603050405020304" pitchFamily="18" charset="0"/>
              </a:rPr>
              <a:t>David caused pain to many because he wanted Bathsheba.  </a:t>
            </a:r>
          </a:p>
          <a:p>
            <a:pPr marL="0" indent="0">
              <a:buNone/>
            </a:pPr>
            <a:r>
              <a:rPr lang="en-US" sz="4000" dirty="0">
                <a:latin typeface="Times New Roman" panose="02020603050405020304" pitchFamily="18" charset="0"/>
                <a:cs typeface="Times New Roman" panose="02020603050405020304" pitchFamily="18" charset="0"/>
              </a:rPr>
              <a:t>Samson lost his eyes and ministry because of Delilah.</a:t>
            </a:r>
          </a:p>
          <a:p>
            <a:pPr marL="0" indent="0">
              <a:buNone/>
            </a:pPr>
            <a:r>
              <a:rPr lang="en-US" sz="4000" dirty="0">
                <a:latin typeface="Times New Roman" panose="02020603050405020304" pitchFamily="18" charset="0"/>
                <a:cs typeface="Times New Roman" panose="02020603050405020304" pitchFamily="18" charset="0"/>
              </a:rPr>
              <a:t>Solomon was led astray by his love for many women.</a:t>
            </a:r>
          </a:p>
        </p:txBody>
      </p:sp>
    </p:spTree>
    <p:extLst>
      <p:ext uri="{BB962C8B-B14F-4D97-AF65-F5344CB8AC3E}">
        <p14:creationId xmlns:p14="http://schemas.microsoft.com/office/powerpoint/2010/main" val="883478250"/>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Depth</Template>
  <TotalTime>10238</TotalTime>
  <Words>881</Words>
  <Application>Microsoft Office PowerPoint</Application>
  <PresentationFormat>Widescreen</PresentationFormat>
  <Paragraphs>96</Paragraphs>
  <Slides>31</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Corbel</vt:lpstr>
      <vt:lpstr>Times New Roman</vt:lpstr>
      <vt:lpstr>Depth</vt:lpstr>
      <vt:lpstr>The Man of God as a Husband</vt:lpstr>
      <vt:lpstr>PowerPoint Presentation</vt:lpstr>
      <vt:lpstr>Proverbs 5:1-4</vt:lpstr>
      <vt:lpstr>Proverbs 5:4-6</vt:lpstr>
      <vt:lpstr>Proverbs 5:7-9</vt:lpstr>
      <vt:lpstr>Proverbs 5:15-17</vt:lpstr>
      <vt:lpstr>Proverbs 5:18-20</vt:lpstr>
      <vt:lpstr>Proverbs 5:20-23</vt:lpstr>
      <vt:lpstr>PowerPoint Presentation</vt:lpstr>
      <vt:lpstr>Foundational Principals</vt:lpstr>
      <vt:lpstr>PowerPoint Presentation</vt:lpstr>
      <vt:lpstr>“It is not good for a man to be alone” Gen. 2:18</vt:lpstr>
      <vt:lpstr>PowerPoint Presentation</vt:lpstr>
      <vt:lpstr>Six Basic Fears</vt:lpstr>
      <vt:lpstr>Everything would be great if you changed.</vt:lpstr>
      <vt:lpstr>I choose to love and accept you as you are</vt:lpstr>
      <vt:lpstr>Ephesians 5:32, 33</vt:lpstr>
      <vt:lpstr>PowerPoint Presentation</vt:lpstr>
      <vt:lpstr>John Gottman Keys</vt:lpstr>
      <vt:lpstr>Ephesians 5:21</vt:lpstr>
      <vt:lpstr>PowerPoint Presentation</vt:lpstr>
      <vt:lpstr>PowerPoint Presentation</vt:lpstr>
      <vt:lpstr>PowerPoint Presentation</vt:lpstr>
      <vt:lpstr>Gary Chapman – 5 Love Languages</vt:lpstr>
      <vt:lpstr>Gary Chapman – Five Love Languages</vt:lpstr>
      <vt:lpstr>PowerPoint Presentation</vt:lpstr>
      <vt:lpstr>John 3:19-21</vt:lpstr>
      <vt:lpstr>Challenges for Men</vt:lpstr>
      <vt:lpstr>Avoiding Patterns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Roberts</dc:creator>
  <cp:lastModifiedBy>Bill Roberts</cp:lastModifiedBy>
  <cp:revision>4</cp:revision>
  <dcterms:created xsi:type="dcterms:W3CDTF">2025-08-06T00:22:30Z</dcterms:created>
  <dcterms:modified xsi:type="dcterms:W3CDTF">2025-08-16T13:28:41Z</dcterms:modified>
</cp:coreProperties>
</file>